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79" r:id="rId2"/>
    <p:sldId id="376" r:id="rId3"/>
    <p:sldId id="398" r:id="rId4"/>
    <p:sldId id="381" r:id="rId5"/>
    <p:sldId id="329" r:id="rId6"/>
    <p:sldId id="392" r:id="rId7"/>
    <p:sldId id="330" r:id="rId8"/>
    <p:sldId id="388" r:id="rId9"/>
    <p:sldId id="384" r:id="rId10"/>
    <p:sldId id="385" r:id="rId11"/>
    <p:sldId id="396" r:id="rId12"/>
    <p:sldId id="394" r:id="rId13"/>
    <p:sldId id="395" r:id="rId14"/>
    <p:sldId id="387" r:id="rId15"/>
    <p:sldId id="389" r:id="rId16"/>
    <p:sldId id="3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54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76AFF-9724-4888-BF0F-84DDE3A8999D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92296-2CBE-4B75-82C8-975CF145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27B4D-B25C-48FF-9660-DDCC968BAAF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8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9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2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 - iDiv Inhalt Headline, Fliess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>
            <a:spLocks noChangeArrowheads="1"/>
          </p:cNvSpPr>
          <p:nvPr userDrawn="1"/>
        </p:nvSpPr>
        <p:spPr bwMode="auto">
          <a:xfrm>
            <a:off x="598264" y="6596899"/>
            <a:ext cx="189005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900" dirty="0">
                <a:latin typeface="Verdana" panose="020B0604030504040204" pitchFamily="34" charset="0"/>
              </a:rPr>
              <a:t>Page </a:t>
            </a:r>
            <a:fld id="{66296BDD-CFBA-4DC6-BA11-4B5644790F30}" type="slidenum">
              <a:rPr lang="de-DE" altLang="de-DE" sz="900">
                <a:latin typeface="Verdana" panose="020B0604030504040204" pitchFamily="34" charset="0"/>
              </a:rPr>
              <a:pPr eaLnBrk="1" hangingPunct="1"/>
              <a:t>‹#›</a:t>
            </a:fld>
            <a:endParaRPr lang="de-DE" altLang="de-DE" sz="900" dirty="0">
              <a:latin typeface="Verdana" panose="020B0604030504040204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95" y="1030134"/>
            <a:ext cx="10974514" cy="5373334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257289" indent="-257289">
              <a:lnSpc>
                <a:spcPts val="2161"/>
              </a:lnSpc>
              <a:spcBef>
                <a:spcPts val="1080"/>
              </a:spcBef>
              <a:buFont typeface="Arial" panose="020B0604020202020204" pitchFamily="34" charset="0"/>
              <a:buChar char="•"/>
              <a:defRPr sz="2161" baseline="0">
                <a:latin typeface="Verdana"/>
              </a:defRPr>
            </a:lvl1pPr>
            <a:lvl2pPr marL="518630" indent="-226901">
              <a:defRPr sz="1801" baseline="0"/>
            </a:lvl2pPr>
            <a:lvl3pPr>
              <a:defRPr sz="1621"/>
            </a:lvl3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Ebene 2</a:t>
            </a:r>
          </a:p>
          <a:p>
            <a:pPr lvl="2"/>
            <a:r>
              <a:rPr lang="de-DE" dirty="0"/>
              <a:t>Ebene 3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609695" y="316957"/>
            <a:ext cx="10974514" cy="44307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521" b="1" i="0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7001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3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8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2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545D-B6F8-43BB-B3EF-CC5F6F2E0A1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TextBox 3"/>
          <p:cNvSpPr txBox="1">
            <a:spLocks noChangeArrowheads="1"/>
          </p:cNvSpPr>
          <p:nvPr/>
        </p:nvSpPr>
        <p:spPr bwMode="auto">
          <a:xfrm>
            <a:off x="2364077" y="265942"/>
            <a:ext cx="5979009" cy="5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41" b="1">
                <a:solidFill>
                  <a:srgbClr val="0070C0"/>
                </a:solidFill>
              </a:rPr>
              <a:t>Just what is (or is not) changing??</a:t>
            </a:r>
          </a:p>
        </p:txBody>
      </p:sp>
      <p:sp>
        <p:nvSpPr>
          <p:cNvPr id="30726" name="TextBox 7"/>
          <p:cNvSpPr txBox="1">
            <a:spLocks noChangeArrowheads="1"/>
          </p:cNvSpPr>
          <p:nvPr/>
        </p:nvSpPr>
        <p:spPr bwMode="auto">
          <a:xfrm>
            <a:off x="300155" y="996318"/>
            <a:ext cx="4672409" cy="629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16033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0605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25177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974975" indent="682625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521" b="1" i="1"/>
              <a:t>Abundance or biomass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521" b="1" i="1"/>
              <a:t>Species richness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521" b="1" i="1"/>
              <a:t>Dominance or evenness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521" b="1" i="1"/>
              <a:t>Species composition (favorable vs unfavorable)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  <a:p>
            <a:pPr>
              <a:buFont typeface="Arial" panose="020B0604020202020204" pitchFamily="34" charset="0"/>
              <a:buChar char="•"/>
            </a:pPr>
            <a:endParaRPr lang="en-US" altLang="en-US" sz="2521" b="1" i="1"/>
          </a:p>
        </p:txBody>
      </p:sp>
      <p:sp>
        <p:nvSpPr>
          <p:cNvPr id="10" name="TextBox 9"/>
          <p:cNvSpPr txBox="1"/>
          <p:nvPr/>
        </p:nvSpPr>
        <p:spPr>
          <a:xfrm>
            <a:off x="6584824" y="2031138"/>
            <a:ext cx="3600427" cy="12009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602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the metrics correlate??</a:t>
            </a:r>
          </a:p>
        </p:txBody>
      </p:sp>
    </p:spTree>
    <p:extLst>
      <p:ext uri="{BB962C8B-B14F-4D97-AF65-F5344CB8AC3E}">
        <p14:creationId xmlns:p14="http://schemas.microsoft.com/office/powerpoint/2010/main" val="11902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052" b="7244"/>
          <a:stretch/>
        </p:blipFill>
        <p:spPr>
          <a:xfrm>
            <a:off x="0" y="762000"/>
            <a:ext cx="11773244" cy="58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583" r="25687" b="44229"/>
          <a:stretch/>
        </p:blipFill>
        <p:spPr>
          <a:xfrm>
            <a:off x="153210" y="3606799"/>
            <a:ext cx="11869456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9027" r="33041" b="44731"/>
          <a:stretch/>
        </p:blipFill>
        <p:spPr>
          <a:xfrm>
            <a:off x="153210" y="299573"/>
            <a:ext cx="10616390" cy="3232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176" y="-66019"/>
            <a:ext cx="909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Relative abundance (Species Abundance Distribution—SAD)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0720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912" b="34877"/>
          <a:stretch/>
        </p:blipFill>
        <p:spPr>
          <a:xfrm>
            <a:off x="265289" y="3403600"/>
            <a:ext cx="10724446" cy="314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633" b="30828"/>
          <a:stretch/>
        </p:blipFill>
        <p:spPr>
          <a:xfrm>
            <a:off x="312244" y="524934"/>
            <a:ext cx="10630535" cy="30818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176" y="-66019"/>
            <a:ext cx="909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Relative abundance (Species Abundance Distribution—SAD)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8049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2471" t="20656" r="33992" b="47481"/>
          <a:stretch/>
        </p:blipFill>
        <p:spPr>
          <a:xfrm>
            <a:off x="338667" y="620928"/>
            <a:ext cx="11057467" cy="2894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868" b="47071"/>
          <a:stretch/>
        </p:blipFill>
        <p:spPr>
          <a:xfrm>
            <a:off x="491066" y="3515031"/>
            <a:ext cx="16950266" cy="33429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3867" y="97708"/>
            <a:ext cx="2867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Clustering pattern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3762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561"/>
          <a:stretch/>
        </p:blipFill>
        <p:spPr>
          <a:xfrm>
            <a:off x="-86497" y="0"/>
            <a:ext cx="11602994" cy="61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9780" y="3257352"/>
            <a:ext cx="854759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How are N, the SAD and the SAR linked?</a:t>
            </a:r>
          </a:p>
          <a:p>
            <a:r>
              <a:rPr lang="en-US" sz="3200" b="1" dirty="0" smtClean="0"/>
              <a:t>	-What does changing the N do?	‘</a:t>
            </a:r>
          </a:p>
          <a:p>
            <a:r>
              <a:rPr lang="en-US" sz="3200" b="1" dirty="0" smtClean="0"/>
              <a:t>	-What does changing the evenness (CV)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9945" y="5151497"/>
            <a:ext cx="10699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How does spatial clumping (aggregation) influence the SAR?</a:t>
            </a:r>
          </a:p>
          <a:p>
            <a:r>
              <a:rPr lang="en-US" sz="3200" b="1" dirty="0" smtClean="0"/>
              <a:t>	-What does changing the clusters (or mother points)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9780" y="186266"/>
            <a:ext cx="909576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5 minute 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15 minutes simulation/discussion in small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10 minute discussion in larger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4178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39914" y="6301946"/>
            <a:ext cx="27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Blowes et al. 2022, Ecology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6561" y="637739"/>
            <a:ext cx="12025439" cy="5108152"/>
            <a:chOff x="166561" y="637739"/>
            <a:chExt cx="12025439" cy="51081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39093"/>
            <a:stretch/>
          </p:blipFill>
          <p:spPr>
            <a:xfrm>
              <a:off x="166561" y="637739"/>
              <a:ext cx="12025439" cy="510815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421027" y="1754659"/>
              <a:ext cx="2273643" cy="902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758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607" y="3065956"/>
            <a:ext cx="5198394" cy="379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1"/>
          <p:cNvSpPr txBox="1">
            <a:spLocks noChangeArrowheads="1"/>
          </p:cNvSpPr>
          <p:nvPr/>
        </p:nvSpPr>
        <p:spPr bwMode="auto">
          <a:xfrm>
            <a:off x="5903044" y="1290756"/>
            <a:ext cx="3127327" cy="97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881" b="1">
                <a:solidFill>
                  <a:srgbClr val="FF0000"/>
                </a:solidFill>
              </a:rPr>
              <a:t>2542 citations in Google Scholar</a:t>
            </a:r>
          </a:p>
        </p:txBody>
      </p:sp>
      <p:pic>
        <p:nvPicPr>
          <p:cNvPr id="266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45" y="2737216"/>
            <a:ext cx="4698137" cy="401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678" y="5372860"/>
            <a:ext cx="2073926" cy="138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0" name="Group 10"/>
          <p:cNvGrpSpPr>
            <a:grpSpLocks/>
          </p:cNvGrpSpPr>
          <p:nvPr/>
        </p:nvGrpSpPr>
        <p:grpSpPr bwMode="auto">
          <a:xfrm>
            <a:off x="338747" y="924853"/>
            <a:ext cx="5041170" cy="1835232"/>
            <a:chOff x="3727791" y="539165"/>
            <a:chExt cx="4897180" cy="2223335"/>
          </a:xfrm>
        </p:grpSpPr>
        <p:pic>
          <p:nvPicPr>
            <p:cNvPr id="26634" name="Picture 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23"/>
            <a:stretch>
              <a:fillRect/>
            </a:stretch>
          </p:blipFill>
          <p:spPr bwMode="auto">
            <a:xfrm>
              <a:off x="3765884" y="539165"/>
              <a:ext cx="4859087" cy="2223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5" name="Picture 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287" b="78827"/>
            <a:stretch>
              <a:fillRect/>
            </a:stretch>
          </p:blipFill>
          <p:spPr bwMode="auto">
            <a:xfrm>
              <a:off x="3727791" y="550433"/>
              <a:ext cx="1568116" cy="470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1" name="TextBox 1"/>
          <p:cNvSpPr txBox="1">
            <a:spLocks noChangeArrowheads="1"/>
          </p:cNvSpPr>
          <p:nvPr/>
        </p:nvSpPr>
        <p:spPr bwMode="auto">
          <a:xfrm>
            <a:off x="535992" y="24389"/>
            <a:ext cx="9670700" cy="75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4322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Insect </a:t>
            </a:r>
            <a:r>
              <a:rPr lang="en-US" altLang="en-US" sz="4322" b="1" dirty="0">
                <a:solidFill>
                  <a:srgbClr val="FF0000"/>
                </a:solidFill>
                <a:sym typeface="Wingdings" panose="05000000000000000000" pitchFamily="2" charset="2"/>
              </a:rPr>
              <a:t>Decline</a:t>
            </a:r>
            <a:endParaRPr lang="en-US" altLang="en-US" sz="4322" b="1" dirty="0">
              <a:solidFill>
                <a:srgbClr val="FF0000"/>
              </a:solidFill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78" y="1093511"/>
            <a:ext cx="4702424" cy="578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71" y="4087912"/>
            <a:ext cx="2970103" cy="28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674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4" y="406401"/>
            <a:ext cx="9177866" cy="53170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806266" y="6129866"/>
            <a:ext cx="282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Van Klink et al. unpublished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1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1"/>
          <p:cNvSpPr txBox="1">
            <a:spLocks noChangeArrowheads="1"/>
          </p:cNvSpPr>
          <p:nvPr/>
        </p:nvSpPr>
        <p:spPr bwMode="auto">
          <a:xfrm>
            <a:off x="710367" y="120152"/>
            <a:ext cx="9536345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161" b="1"/>
              <a:t>Abundance change and richness change are NOT the same thing!!!</a:t>
            </a:r>
          </a:p>
        </p:txBody>
      </p:sp>
      <p:pic>
        <p:nvPicPr>
          <p:cNvPr id="32771" name="98CFB69A-9EEA-459B-9FC2-35A716F434FD" descr="E94CC96F-AA94-488B-BA65-EFD04DA99FD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3" y="517581"/>
            <a:ext cx="6128951" cy="612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02" y="1760620"/>
            <a:ext cx="2749989" cy="274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4" name="TextBox 1"/>
          <p:cNvSpPr txBox="1">
            <a:spLocks noChangeArrowheads="1"/>
          </p:cNvSpPr>
          <p:nvPr/>
        </p:nvSpPr>
        <p:spPr bwMode="auto">
          <a:xfrm>
            <a:off x="9549302" y="6425905"/>
            <a:ext cx="2503058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 dirty="0"/>
              <a:t>Blowes et al. 2022, Ecology.</a:t>
            </a:r>
          </a:p>
        </p:txBody>
      </p:sp>
    </p:spTree>
    <p:extLst>
      <p:ext uri="{BB962C8B-B14F-4D97-AF65-F5344CB8AC3E}">
        <p14:creationId xmlns:p14="http://schemas.microsoft.com/office/powerpoint/2010/main" val="7807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erade Verbindung mit Pfeil 16"/>
          <p:cNvCxnSpPr>
            <a:stCxn id="27" idx="0"/>
            <a:endCxn id="2" idx="2"/>
          </p:cNvCxnSpPr>
          <p:nvPr/>
        </p:nvCxnSpPr>
        <p:spPr>
          <a:xfrm flipV="1">
            <a:off x="2752459" y="2636801"/>
            <a:ext cx="3110521" cy="587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36" idx="0"/>
            <a:endCxn id="2" idx="2"/>
          </p:cNvCxnSpPr>
          <p:nvPr/>
        </p:nvCxnSpPr>
        <p:spPr>
          <a:xfrm flipV="1">
            <a:off x="5862980" y="2636801"/>
            <a:ext cx="0" cy="592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stCxn id="37" idx="0"/>
            <a:endCxn id="2" idx="2"/>
          </p:cNvCxnSpPr>
          <p:nvPr/>
        </p:nvCxnSpPr>
        <p:spPr>
          <a:xfrm flipH="1" flipV="1">
            <a:off x="5862980" y="2636801"/>
            <a:ext cx="3044612" cy="607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/>
          <p:cNvSpPr/>
          <p:nvPr/>
        </p:nvSpPr>
        <p:spPr>
          <a:xfrm>
            <a:off x="3058638" y="2124045"/>
            <a:ext cx="5608684" cy="512750"/>
          </a:xfrm>
          <a:prstGeom prst="roundRect">
            <a:avLst/>
          </a:prstGeom>
          <a:solidFill>
            <a:srgbClr val="70B7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64827" rIns="64827" bIns="64827" rtlCol="0" anchor="ctr">
            <a:spAutoFit/>
          </a:bodyPr>
          <a:lstStyle/>
          <a:p>
            <a:pPr algn="ctr"/>
            <a:r>
              <a:rPr lang="en-GB" sz="216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Biodiversity across scales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1873079" y="3223810"/>
            <a:ext cx="1758760" cy="685643"/>
          </a:xfrm>
          <a:prstGeom prst="roundRect">
            <a:avLst/>
          </a:prstGeom>
          <a:solidFill>
            <a:srgbClr val="558E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32414" rIns="64827" bIns="32414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Number of individuals</a:t>
            </a:r>
          </a:p>
        </p:txBody>
      </p:sp>
      <p:sp>
        <p:nvSpPr>
          <p:cNvPr id="36" name="Abgerundetes Rechteck 35"/>
          <p:cNvSpPr/>
          <p:nvPr/>
        </p:nvSpPr>
        <p:spPr>
          <a:xfrm>
            <a:off x="4702102" y="3229128"/>
            <a:ext cx="2321755" cy="685643"/>
          </a:xfrm>
          <a:prstGeom prst="roundRect">
            <a:avLst/>
          </a:prstGeom>
          <a:solidFill>
            <a:srgbClr val="558E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32414" rIns="64827" bIns="32414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Species relative abundances</a:t>
            </a:r>
          </a:p>
        </p:txBody>
      </p:sp>
      <p:sp>
        <p:nvSpPr>
          <p:cNvPr id="37" name="Abgerundetes Rechteck 36"/>
          <p:cNvSpPr/>
          <p:nvPr/>
        </p:nvSpPr>
        <p:spPr>
          <a:xfrm>
            <a:off x="7708159" y="3244450"/>
            <a:ext cx="2398865" cy="654996"/>
          </a:xfrm>
          <a:prstGeom prst="roundRect">
            <a:avLst/>
          </a:prstGeom>
          <a:solidFill>
            <a:srgbClr val="558E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32414" rIns="64827" bIns="32414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Spatial distribution</a:t>
            </a:r>
          </a:p>
          <a:p>
            <a:pPr algn="ctr"/>
            <a:r>
              <a:rPr lang="en-GB" sz="162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(e.g. aggregation)</a:t>
            </a:r>
          </a:p>
        </p:txBody>
      </p:sp>
      <p:sp>
        <p:nvSpPr>
          <p:cNvPr id="55" name="Abgerundetes Rechteck 54"/>
          <p:cNvSpPr/>
          <p:nvPr/>
        </p:nvSpPr>
        <p:spPr>
          <a:xfrm>
            <a:off x="2591448" y="4522898"/>
            <a:ext cx="6543063" cy="451457"/>
          </a:xfrm>
          <a:prstGeom prst="roundRect">
            <a:avLst/>
          </a:prstGeom>
          <a:solidFill>
            <a:srgbClr val="FED4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4827" tIns="64827" rIns="64827" bIns="64827" rtlCol="0" anchor="ctr">
            <a:spAutoFit/>
          </a:bodyPr>
          <a:lstStyle/>
          <a:p>
            <a:pPr algn="ctr"/>
            <a:r>
              <a:rPr lang="en-GB" sz="180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Biodiversity drivers </a:t>
            </a:r>
            <a:r>
              <a:rPr lang="en-GB" sz="144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(Land use, climate, invaders, …)</a:t>
            </a:r>
          </a:p>
        </p:txBody>
      </p:sp>
      <p:cxnSp>
        <p:nvCxnSpPr>
          <p:cNvPr id="57" name="Gerade Verbindung mit Pfeil 56"/>
          <p:cNvCxnSpPr>
            <a:stCxn id="55" idx="0"/>
            <a:endCxn id="27" idx="2"/>
          </p:cNvCxnSpPr>
          <p:nvPr/>
        </p:nvCxnSpPr>
        <p:spPr>
          <a:xfrm flipH="1" flipV="1">
            <a:off x="2752459" y="3909437"/>
            <a:ext cx="3110521" cy="613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>
            <a:stCxn id="55" idx="0"/>
            <a:endCxn id="36" idx="2"/>
          </p:cNvCxnSpPr>
          <p:nvPr/>
        </p:nvCxnSpPr>
        <p:spPr>
          <a:xfrm flipV="1">
            <a:off x="5862980" y="3914756"/>
            <a:ext cx="0" cy="608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>
            <a:stCxn id="55" idx="0"/>
            <a:endCxn id="37" idx="2"/>
          </p:cNvCxnSpPr>
          <p:nvPr/>
        </p:nvCxnSpPr>
        <p:spPr>
          <a:xfrm flipV="1">
            <a:off x="5862980" y="3899426"/>
            <a:ext cx="3044612" cy="623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Grafik 7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04" y="5752430"/>
            <a:ext cx="859768" cy="648270"/>
          </a:xfrm>
          <a:prstGeom prst="rect">
            <a:avLst/>
          </a:prstGeom>
        </p:spPr>
      </p:pic>
      <p:sp>
        <p:nvSpPr>
          <p:cNvPr id="73" name="Textfeld 72"/>
          <p:cNvSpPr txBox="1"/>
          <p:nvPr/>
        </p:nvSpPr>
        <p:spPr>
          <a:xfrm>
            <a:off x="4660951" y="5929606"/>
            <a:ext cx="3760384" cy="48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2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package </a:t>
            </a:r>
            <a:r>
              <a:rPr lang="en-GB" sz="2521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mobsim</a:t>
            </a:r>
            <a:endParaRPr lang="en-GB" sz="1621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iger Pfeil 4"/>
          <p:cNvSpPr/>
          <p:nvPr/>
        </p:nvSpPr>
        <p:spPr>
          <a:xfrm rot="10800000" flipH="1">
            <a:off x="2456587" y="5526165"/>
            <a:ext cx="1038989" cy="463447"/>
          </a:xfrm>
          <a:prstGeom prst="bentArrow">
            <a:avLst>
              <a:gd name="adj1" fmla="val 28087"/>
              <a:gd name="adj2" fmla="val 25000"/>
              <a:gd name="adj3" fmla="val 25000"/>
              <a:gd name="adj4" fmla="val 43750"/>
            </a:avLst>
          </a:prstGeom>
          <a:noFill/>
          <a:ln w="25400">
            <a:solidFill>
              <a:srgbClr val="70B74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827" tIns="64827" rIns="64827" bIns="64827" rtlCol="0" anchor="ctr">
            <a:spAutoFit/>
          </a:bodyPr>
          <a:lstStyle/>
          <a:p>
            <a:pPr algn="ctr"/>
            <a:endParaRPr lang="en-GB" sz="216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6679" t="27211" r="33069" b="46122"/>
          <a:stretch/>
        </p:blipFill>
        <p:spPr>
          <a:xfrm>
            <a:off x="151645" y="112716"/>
            <a:ext cx="5813986" cy="17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figur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6449"/>
          <a:stretch/>
        </p:blipFill>
        <p:spPr>
          <a:xfrm>
            <a:off x="155575" y="160338"/>
            <a:ext cx="5745236" cy="35463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028" y="2714882"/>
            <a:ext cx="6040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7478" t="24451" r="8193" b="37955"/>
          <a:stretch/>
        </p:blipFill>
        <p:spPr>
          <a:xfrm>
            <a:off x="0" y="3706727"/>
            <a:ext cx="5993028" cy="23327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6660" y="395220"/>
            <a:ext cx="499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Relative abundance and aggregation drive the SAR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72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5BD710B-325A-4F78-9FF8-E3800474A663}"/>
              </a:ext>
            </a:extLst>
          </p:cNvPr>
          <p:cNvGrpSpPr/>
          <p:nvPr/>
        </p:nvGrpSpPr>
        <p:grpSpPr>
          <a:xfrm>
            <a:off x="2789455" y="194503"/>
            <a:ext cx="8622950" cy="6726059"/>
            <a:chOff x="1406798" y="216023"/>
            <a:chExt cx="9577063" cy="7470285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798" y="216023"/>
              <a:ext cx="6506338" cy="7264797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6807398" y="568052"/>
              <a:ext cx="4176463" cy="4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16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package </a:t>
              </a:r>
              <a:r>
                <a:rPr lang="en-GB" sz="2161" b="1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mobsim</a:t>
              </a:r>
              <a:endParaRPr lang="en-GB" sz="945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6015309" y="1043883"/>
              <a:ext cx="4464495" cy="348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4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https://github.com/MoBiodiv/mobsim</a:t>
              </a:r>
              <a:endParaRPr lang="en-GB" sz="162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390" y="309637"/>
              <a:ext cx="852259" cy="64260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5AB219-311E-4E6E-819B-EA838F89FC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91"/>
            <a:stretch/>
          </p:blipFill>
          <p:spPr bwMode="auto">
            <a:xfrm>
              <a:off x="1550814" y="5176563"/>
              <a:ext cx="6362322" cy="2509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5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4680" y="2003547"/>
            <a:ext cx="7529384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/>
              <a:t>Run these three lines in R:</a:t>
            </a:r>
          </a:p>
          <a:p>
            <a:endParaRPr lang="en-US" dirty="0"/>
          </a:p>
          <a:p>
            <a:r>
              <a:rPr lang="en-US" dirty="0" err="1"/>
              <a:t>install.packages</a:t>
            </a:r>
            <a:r>
              <a:rPr lang="en-US" dirty="0"/>
              <a:t>(c('shiny', '</a:t>
            </a:r>
            <a:r>
              <a:rPr lang="en-US" dirty="0" err="1"/>
              <a:t>shinyBS</a:t>
            </a:r>
            <a:r>
              <a:rPr lang="en-US" dirty="0"/>
              <a:t>','pals','</a:t>
            </a:r>
            <a:r>
              <a:rPr lang="en-US" dirty="0" err="1"/>
              <a:t>shinyjs</a:t>
            </a:r>
            <a:r>
              <a:rPr lang="en-US" dirty="0"/>
              <a:t>', '</a:t>
            </a:r>
            <a:r>
              <a:rPr lang="en-US" dirty="0" err="1"/>
              <a:t>devtools</a:t>
            </a:r>
            <a:r>
              <a:rPr lang="en-US" dirty="0"/>
              <a:t>','</a:t>
            </a:r>
            <a:r>
              <a:rPr lang="en-US" dirty="0" err="1"/>
              <a:t>DT','markdown</a:t>
            </a:r>
            <a:r>
              <a:rPr lang="en-US" dirty="0"/>
              <a:t>'))</a:t>
            </a:r>
          </a:p>
          <a:p>
            <a:endParaRPr lang="en-US" dirty="0"/>
          </a:p>
          <a:p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('</a:t>
            </a:r>
            <a:r>
              <a:rPr lang="en-US" dirty="0" err="1"/>
              <a:t>albansagouis</a:t>
            </a:r>
            <a:r>
              <a:rPr lang="en-US" dirty="0"/>
              <a:t>/</a:t>
            </a:r>
            <a:r>
              <a:rPr lang="en-US" dirty="0" err="1"/>
              <a:t>mobsim@master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shiny::</a:t>
            </a:r>
            <a:r>
              <a:rPr lang="en-US" dirty="0" err="1"/>
              <a:t>runGitHub</a:t>
            </a:r>
            <a:r>
              <a:rPr lang="en-US" dirty="0"/>
              <a:t>("</a:t>
            </a:r>
            <a:r>
              <a:rPr lang="en-US" dirty="0" err="1"/>
              <a:t>albansagouis</a:t>
            </a:r>
            <a:r>
              <a:rPr lang="en-US" dirty="0"/>
              <a:t>/</a:t>
            </a:r>
            <a:r>
              <a:rPr lang="en-US" dirty="0" err="1"/>
              <a:t>mobsim_app</a:t>
            </a:r>
            <a:r>
              <a:rPr lang="en-US" dirty="0"/>
              <a:t>", ref = "master")</a:t>
            </a:r>
          </a:p>
        </p:txBody>
      </p:sp>
      <p:sp>
        <p:nvSpPr>
          <p:cNvPr id="3" name="Rectangle 2"/>
          <p:cNvSpPr/>
          <p:nvPr/>
        </p:nvSpPr>
        <p:spPr>
          <a:xfrm>
            <a:off x="554680" y="896728"/>
            <a:ext cx="7776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Install the RTools version corresponding to your OS and R version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4680" y="256907"/>
            <a:ext cx="105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Update R</a:t>
            </a:r>
          </a:p>
        </p:txBody>
      </p:sp>
      <p:sp>
        <p:nvSpPr>
          <p:cNvPr id="5" name="Rectangle 4"/>
          <p:cNvSpPr/>
          <p:nvPr/>
        </p:nvSpPr>
        <p:spPr>
          <a:xfrm>
            <a:off x="554680" y="5598067"/>
            <a:ext cx="4216026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/>
              <a:t>https://sagouis.shinyapps.io/mobsim_app/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5467" y="6231467"/>
            <a:ext cx="516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(Free version, so can’t host too many people at once)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75" b="5518"/>
          <a:stretch/>
        </p:blipFill>
        <p:spPr>
          <a:xfrm>
            <a:off x="0" y="321732"/>
            <a:ext cx="12001157" cy="616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Office PowerPoint</Application>
  <PresentationFormat>Widescreen</PresentationFormat>
  <Paragraphs>56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MS PGothic</vt:lpstr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Chase, Jonathan</dc:creator>
  <cp:lastModifiedBy>Chase, Jonathan</cp:lastModifiedBy>
  <cp:revision>186</cp:revision>
  <dcterms:created xsi:type="dcterms:W3CDTF">2022-11-08T14:28:12Z</dcterms:created>
  <dcterms:modified xsi:type="dcterms:W3CDTF">2022-12-01T03:06:09Z</dcterms:modified>
</cp:coreProperties>
</file>